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0"/>
  </p:notesMasterIdLst>
  <p:sldIdLst>
    <p:sldId id="298" r:id="rId2"/>
    <p:sldId id="320" r:id="rId3"/>
    <p:sldId id="335" r:id="rId4"/>
    <p:sldId id="345" r:id="rId5"/>
    <p:sldId id="337" r:id="rId6"/>
    <p:sldId id="346" r:id="rId7"/>
    <p:sldId id="344" r:id="rId8"/>
    <p:sldId id="30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7" autoAdjust="0"/>
    <p:restoredTop sz="94695" autoAdjust="0"/>
  </p:normalViewPr>
  <p:slideViewPr>
    <p:cSldViewPr>
      <p:cViewPr varScale="1">
        <p:scale>
          <a:sx n="87" d="100"/>
          <a:sy n="87" d="100"/>
        </p:scale>
        <p:origin x="99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8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829AABF-25E6-4C39-8D09-236BC9BC4F09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C3F3BA-E6A6-4CA4-87E8-907A50C45B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2859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5E69B86-273C-4107-BB07-AA3B75D9A2CA}" type="slidenum">
              <a:rPr lang="ru-RU" altLang="ru-RU"/>
              <a:pPr eaLnBrk="1" hangingPunct="1"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405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35A127-A74B-4B96-8285-62A34D68369B}" type="slidenum">
              <a:rPr lang="ru-RU" altLang="ru-RU"/>
              <a:pPr eaLnBrk="1" hangingPunct="1"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478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D20ED3-68C9-4335-86AE-5B8BDE055E20}" type="slidenum">
              <a:rPr lang="ru-RU" altLang="ru-RU"/>
              <a:pPr eaLnBrk="1" hangingPunct="1"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857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083F7-B316-44DE-BB85-E70C73051540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1560-C4BD-434E-86ED-B75B704479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0220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82D0-36DB-4955-AE09-7ACB38297BE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D45785-512C-45C1-BECA-139B9139A0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760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005B-2973-433C-99D9-1188FC964E80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22E31-CC79-4D4A-86EE-580BAA7B4B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47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7432-96C9-4437-9565-525DA6F94387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773DF-8003-4AC3-BB86-DBEC8C952B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556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2B2A-D164-4A05-A97A-C6F90C26A6A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C52F4-F3C9-4E96-A2BB-162B6F1467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5043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97CE-ACB7-42BD-A421-DD8B6B2AE537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BDDFCC-4144-45E4-A85E-28DFB34883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28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A8F4-F278-47B2-BB1B-8D5E49ECF811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19AFA-0E06-4156-8E11-6E73B7CC6B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0185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70AF6-5FB6-4E8F-9F76-16CCAA8F042B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DB2DB-E4C1-4006-9B0B-A4F5331DD2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9371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0EFDE-48A0-48C7-B4DA-28C8C909F3D3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1BCB5C-3519-44C3-9485-ACBFC8D52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95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EDB7-4F00-4340-B6C0-1239073FA5F2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6430B-45B3-4773-BABE-0A30DBBC62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281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EC4B7-DAE2-4174-B5D1-94FDDF887D89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CB6157EF-1F07-44B4-9C7F-56E7CB294E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850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1D429894-B93E-4EFA-910B-9E7D26DCB44F}" type="datetimeFigureOut">
              <a:rPr lang="ru-RU"/>
              <a:pPr>
                <a:defRPr/>
              </a:pPr>
              <a:t>09.12.2014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A280AC42-810A-4845-B881-7C23E7FC54FD}" type="slidenum">
              <a:rPr lang="ru-RU" altLang="ru-RU"/>
              <a:pPr/>
              <a:t>‹#›</a:t>
            </a:fld>
            <a:endParaRPr lang="ru-RU" alt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901" r:id="rId9"/>
    <p:sldLayoutId id="2147483899" r:id="rId10"/>
    <p:sldLayoutId id="21474839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50825" y="1773238"/>
            <a:ext cx="8713788" cy="2592387"/>
          </a:xfrm>
        </p:spPr>
        <p:txBody>
          <a:bodyPr>
            <a:normAutofit fontScale="925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100" b="1" dirty="0" smtClean="0">
                <a:solidFill>
                  <a:srgbClr val="002060"/>
                </a:solidFill>
              </a:rPr>
              <a:t>Корпоративная библиотечная система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4800" b="1" dirty="0" smtClean="0">
                <a:solidFill>
                  <a:srgbClr val="002060"/>
                </a:solidFill>
              </a:rPr>
              <a:t>КОРБИС «Тверь и партнеры»</a:t>
            </a:r>
          </a:p>
        </p:txBody>
      </p:sp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C344768-557B-4729-85B4-244507107186}" type="slidenum">
              <a:rPr lang="ru-RU" altLang="ru-RU" sz="1100">
                <a:solidFill>
                  <a:srgbClr val="045C75"/>
                </a:solidFill>
              </a:rPr>
              <a:pPr eaLnBrk="1" hangingPunct="1"/>
              <a:t>1</a:t>
            </a:fld>
            <a:endParaRPr lang="ru-RU" altLang="ru-RU" sz="1100">
              <a:solidFill>
                <a:srgbClr val="045C75"/>
              </a:solidFill>
            </a:endParaRP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0" y="4929188"/>
            <a:ext cx="9144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320" indent="-274320" algn="ctr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Тверская областная универсальная научная библиотека  им. А.М. Горького</a:t>
            </a:r>
          </a:p>
          <a:p>
            <a:pPr marL="274320" indent="-274320" algn="ctr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dirty="0">
                <a:solidFill>
                  <a:srgbClr val="002060"/>
                </a:solidFill>
                <a:latin typeface="+mn-lt"/>
              </a:rPr>
              <a:t>г.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Москва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  <a:p>
            <a:pPr marL="274320" indent="-274320" algn="ctr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2014 </a:t>
            </a:r>
            <a:r>
              <a:rPr lang="ru-RU" sz="2400" b="1" dirty="0">
                <a:solidFill>
                  <a:srgbClr val="002060"/>
                </a:solidFill>
                <a:latin typeface="+mn-lt"/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10CDC3-0340-4FC2-A2E5-7A2F14433F53}" type="slidenum">
              <a:rPr lang="ru-RU" altLang="ru-RU" sz="1100">
                <a:solidFill>
                  <a:srgbClr val="045C75"/>
                </a:solidFill>
              </a:rPr>
              <a:pPr eaLnBrk="1" hangingPunct="1"/>
              <a:t>2</a:t>
            </a:fld>
            <a:endParaRPr lang="ru-RU" altLang="ru-RU" sz="1100">
              <a:solidFill>
                <a:srgbClr val="045C75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29208" y="11647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КОРБИС «Тверь и партнеры»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24300" y="2060575"/>
            <a:ext cx="4176713" cy="2160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405880" y="692696"/>
            <a:ext cx="8352928" cy="2592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7950" h="107950" prst="relaxedInset"/>
          </a:sp3d>
        </p:spPr>
        <p:txBody>
          <a:bodyPr lIns="360000" tIns="7200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1990 – 1999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компьютеризация библиотек. Участие МК РФ и ГИВЦ МК РФ. Централизованные поставки компьютерной техники, программного обеспечения и обучение специалистов библиотек стали мощным стартовым толчком для развития библиотек.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412292" y="1190937"/>
            <a:ext cx="8352928" cy="2334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7950" h="107950" prst="relaxedInset"/>
          </a:sp3d>
        </p:spPr>
        <p:txBody>
          <a:bodyPr lIns="360000" tIns="7200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1999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массовое создание корпоративных библиотечных объединений.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конкурса «Российские корпоративные библиотечные системы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Институт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«Открытое Общество» (Фонд Сороса).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412292" y="1633032"/>
            <a:ext cx="8352928" cy="19655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7950" h="107950" prst="relaxedInset"/>
          </a:sp3d>
        </p:spPr>
        <p:txBody>
          <a:bodyPr lIns="360000" tIns="7200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2-ой этап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конкурса, Институт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«Открытое Общество».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была создана наша корпорация под названием «Информационное содружество Тверских библиотек» и в неё входило 13 библиотек города Твери и области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32"/>
          <p:cNvSpPr txBox="1">
            <a:spLocks noChangeArrowheads="1"/>
          </p:cNvSpPr>
          <p:nvPr/>
        </p:nvSpPr>
        <p:spPr bwMode="auto">
          <a:xfrm>
            <a:off x="395536" y="2083986"/>
            <a:ext cx="8352928" cy="15961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7950" h="107950" prst="relaxedInset"/>
          </a:sp3d>
        </p:spPr>
        <p:txBody>
          <a:bodyPr lIns="360000" tIns="7200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3-ий этап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конкурса, Институт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«Открытое Общество».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 в нашу корпорацию было подано 5 заявок, из которых три были поддержаны.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32"/>
          <p:cNvSpPr txBox="1">
            <a:spLocks noChangeArrowheads="1"/>
          </p:cNvSpPr>
          <p:nvPr/>
        </p:nvSpPr>
        <p:spPr bwMode="auto">
          <a:xfrm>
            <a:off x="401948" y="2522885"/>
            <a:ext cx="8352928" cy="19655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7950" h="107950" prst="relaxedInset"/>
          </a:sp3d>
        </p:spPr>
        <p:txBody>
          <a:bodyPr lIns="360000" tIns="7200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присоединились центральные библиотеки 4-х регионов – Тульского, Калужского, Орловского и Брянского. Решением координационного совета корпорация переименована в КБС КОРБИС (Тверь и партнёры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05880" y="2981932"/>
            <a:ext cx="8352928" cy="19655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7950" h="107950" prst="relaxedInset"/>
          </a:sp3d>
        </p:spPr>
        <p:txBody>
          <a:bodyPr lIns="360000" tIns="7200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2003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вступили ещё 5 регионов России, Псков, Ульяновск, Саратов, Ставрополь и Краснодар.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КБС КОРБИС состояла из 26 библиотек, которые представляют 10 регионов России.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95536" y="3402605"/>
            <a:ext cx="8352928" cy="233486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7950" h="107950" prst="relaxedInset"/>
          </a:sp3d>
        </p:spPr>
        <p:txBody>
          <a:bodyPr lIns="360000" tIns="7200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2006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развития КБС КОРБИС всё больше времени и сил стало уделяться региональному направлению. В связи с этим было принято решение о создании  регионального проекта под названием «Тверская региональная электронная библиотека» (ТРЭБ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2"/>
          <p:cNvSpPr txBox="1">
            <a:spLocks noChangeArrowheads="1"/>
          </p:cNvSpPr>
          <p:nvPr/>
        </p:nvSpPr>
        <p:spPr bwMode="auto">
          <a:xfrm>
            <a:off x="405880" y="3857282"/>
            <a:ext cx="8352928" cy="19655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7950" h="107950" prst="relaxedInset"/>
          </a:sp3d>
        </p:spPr>
        <p:txBody>
          <a:bodyPr lIns="360000" tIns="72000"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2007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Брянском регионе по образу КБС КОРБИС и на этой же программной платформе начался процесс создания Брянской региональной корпоративной библиотечной системы.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2"/>
          <p:cNvSpPr txBox="1">
            <a:spLocks noChangeArrowheads="1"/>
          </p:cNvSpPr>
          <p:nvPr/>
        </p:nvSpPr>
        <p:spPr bwMode="auto">
          <a:xfrm>
            <a:off x="401948" y="4333743"/>
            <a:ext cx="8352928" cy="22788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7950" h="107950" prst="relaxedInset"/>
          </a:sp3d>
        </p:spPr>
        <p:txBody>
          <a:bodyPr lIns="360000" tIns="72000">
            <a:sp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 Тульском регионе по образу КБС КОРБИС и на этой же программной платформе начался процесс создания Тульской региональной корпоративной библиотечной системы.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32"/>
          <p:cNvSpPr txBox="1">
            <a:spLocks noChangeArrowheads="1"/>
          </p:cNvSpPr>
          <p:nvPr/>
        </p:nvSpPr>
        <p:spPr bwMode="auto">
          <a:xfrm>
            <a:off x="416224" y="852530"/>
            <a:ext cx="8352928" cy="53062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7950" h="107950" prst="relaxedInset"/>
          </a:sp3d>
        </p:spPr>
        <p:txBody>
          <a:bodyPr lIns="360000" tIns="180000">
            <a:spAutoFit/>
          </a:bodyPr>
          <a:lstStyle/>
          <a:p>
            <a:pPr marL="457200" indent="-457200">
              <a:buAutoNum type="arabicPlain" startAt="2014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457200" indent="-457200">
              <a:buAutoNum type="arabicPlain" startAt="2014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КБС КОРБИС – 10 регионов России,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каталогов – 3,46 млн. записей.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КБС Тверской области – 44 библиотеки,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каталогов – 1,13 млн. записей.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КБС Брянской области – 36 библиотек,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каталогов – 0,45 млн. записей.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КБС Тульской области – 23 библиотеки,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объём каталогов – 1,15 млн. записей.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29208" y="11647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КОРБИС «Тверь и партнеры»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857250"/>
            <a:ext cx="15240000" cy="85725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516216" y="2924944"/>
            <a:ext cx="1800200" cy="1800200"/>
          </a:xfrm>
          <a:prstGeom prst="roundRect">
            <a:avLst/>
          </a:prstGeom>
          <a:solidFill>
            <a:srgbClr val="FF000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355976" y="3644341"/>
            <a:ext cx="2016224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7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29208" y="11647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КОРБИС «Тверь и партнеры»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5614" y="1414517"/>
            <a:ext cx="7444818" cy="646331"/>
          </a:xfrm>
          <a:prstGeom prst="rect">
            <a:avLst/>
          </a:prstGeom>
          <a:solidFill>
            <a:srgbClr val="00B0F0">
              <a:alpha val="65000"/>
            </a:srgb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сводных корпоративных ресурсов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Regional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(RXC)</a:t>
            </a:r>
          </a:p>
        </p:txBody>
      </p:sp>
      <p:sp>
        <p:nvSpPr>
          <p:cNvPr id="19" name="Двойная стрелка вверх/вниз 18"/>
          <p:cNvSpPr/>
          <p:nvPr/>
        </p:nvSpPr>
        <p:spPr>
          <a:xfrm>
            <a:off x="1474972" y="2348880"/>
            <a:ext cx="576064" cy="1864736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59630" y="4369321"/>
            <a:ext cx="1252130" cy="923330"/>
          </a:xfrm>
          <a:prstGeom prst="rect">
            <a:avLst/>
          </a:prstGeom>
          <a:solidFill>
            <a:srgbClr val="00B0F0">
              <a:alpha val="65000"/>
            </a:srgb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ОУНБ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75854" y="4366940"/>
            <a:ext cx="1252130" cy="923330"/>
          </a:xfrm>
          <a:prstGeom prst="rect">
            <a:avLst/>
          </a:prstGeom>
          <a:solidFill>
            <a:srgbClr val="00B0F0">
              <a:alpha val="65000"/>
            </a:srgb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ОУНБ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20072" y="4365104"/>
            <a:ext cx="1252130" cy="923330"/>
          </a:xfrm>
          <a:prstGeom prst="rect">
            <a:avLst/>
          </a:prstGeom>
          <a:solidFill>
            <a:srgbClr val="00B0F0">
              <a:alpha val="65000"/>
            </a:srgb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ОУНБ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80312" y="4369321"/>
            <a:ext cx="1252130" cy="923330"/>
          </a:xfrm>
          <a:prstGeom prst="rect">
            <a:avLst/>
          </a:prstGeom>
          <a:solidFill>
            <a:srgbClr val="00B0F0">
              <a:alpha val="65000"/>
            </a:srgbClr>
          </a:solidFill>
          <a:ln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ОУНБ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Двойная стрелка вверх/вниз 26"/>
          <p:cNvSpPr/>
          <p:nvPr/>
        </p:nvSpPr>
        <p:spPr>
          <a:xfrm>
            <a:off x="3513887" y="2348880"/>
            <a:ext cx="576064" cy="1864736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>
            <a:off x="5558105" y="2348880"/>
            <a:ext cx="576064" cy="1864736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7602323" y="2348880"/>
            <a:ext cx="576064" cy="1864736"/>
          </a:xfrm>
          <a:prstGeom prst="up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5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29208" y="11647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КОРБИС «Тверь и партнеры»</a:t>
            </a:r>
          </a:p>
        </p:txBody>
      </p:sp>
      <p:sp>
        <p:nvSpPr>
          <p:cNvPr id="10" name="TextBox 32"/>
          <p:cNvSpPr txBox="1">
            <a:spLocks noChangeArrowheads="1"/>
          </p:cNvSpPr>
          <p:nvPr/>
        </p:nvSpPr>
        <p:spPr bwMode="auto">
          <a:xfrm>
            <a:off x="405880" y="980728"/>
            <a:ext cx="8352928" cy="546012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07950" h="107950" prst="relaxedInset"/>
          </a:sp3d>
        </p:spPr>
        <p:txBody>
          <a:bodyPr lIns="360000" tIns="180000">
            <a:spAutoFit/>
          </a:bodyPr>
          <a:lstStyle/>
          <a:p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Используемые форматы и протоколы.</a:t>
            </a:r>
            <a:endParaRPr lang="ru-RU" sz="2800" b="1" dirty="0" smtClean="0">
              <a:solidFill>
                <a:srgbClr val="5B9BD5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Форматы участников корпорации, используемые при передаче записей: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RUSMARC (используется в АБИС OPAC-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Global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MARC21 (используется в АБИС ИРБИС, MARK-SQL)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внутренний формат АБИС АС “Библиотека-2”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Внутренний формат хранения библиографических записей: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RUSMARC (контейнер MARCXML, кодировка UTF-8)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Протокол поисковых запросов: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Z39.50 (используется для обработки запросов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-интерфейса и сервера АРБИКОН)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6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29208" y="11647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КОРБИС «Тверь и партнеры»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24" y="908720"/>
            <a:ext cx="7072884" cy="53721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89236"/>
            <a:ext cx="6542532" cy="345186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182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8046720" y="2800400"/>
            <a:ext cx="548640" cy="2247643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64" name="Rectangle 2"/>
          <p:cNvSpPr>
            <a:spLocks noChangeArrowheads="1"/>
          </p:cNvSpPr>
          <p:nvPr/>
        </p:nvSpPr>
        <p:spPr bwMode="auto">
          <a:xfrm>
            <a:off x="8013418" y="1104756"/>
            <a:ext cx="54864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29208" y="11647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КОРБИС «Тверь и партнеры»</a:t>
            </a: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3154640" y="1136068"/>
            <a:ext cx="4297680" cy="4237148"/>
            <a:chOff x="5184" y="1008"/>
            <a:chExt cx="6768" cy="8496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5184" y="1008"/>
              <a:ext cx="720" cy="849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480" y="1008"/>
              <a:ext cx="720" cy="849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9936" y="1008"/>
              <a:ext cx="720" cy="849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1232" y="1008"/>
              <a:ext cx="720" cy="849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208" y="1008"/>
              <a:ext cx="720" cy="8496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prstDash val="lgDash"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</p:grpSp>
      <p:sp>
        <p:nvSpPr>
          <p:cNvPr id="12" name="Rectangle 30"/>
          <p:cNvSpPr>
            <a:spLocks noChangeArrowheads="1"/>
          </p:cNvSpPr>
          <p:nvPr/>
        </p:nvSpPr>
        <p:spPr bwMode="auto">
          <a:xfrm>
            <a:off x="3625565" y="5989256"/>
            <a:ext cx="38036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8097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библиотеки-участники КБС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Line 24"/>
          <p:cNvCxnSpPr>
            <a:cxnSpLocks noChangeShapeType="1"/>
          </p:cNvCxnSpPr>
          <p:nvPr/>
        </p:nvCxnSpPr>
        <p:spPr bwMode="auto">
          <a:xfrm>
            <a:off x="3424289" y="5452636"/>
            <a:ext cx="13716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Line 23"/>
          <p:cNvCxnSpPr>
            <a:cxnSpLocks noChangeShapeType="1"/>
          </p:cNvCxnSpPr>
          <p:nvPr/>
        </p:nvCxnSpPr>
        <p:spPr bwMode="auto">
          <a:xfrm>
            <a:off x="4247249" y="5452636"/>
            <a:ext cx="9144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Line 21"/>
          <p:cNvCxnSpPr>
            <a:cxnSpLocks noChangeShapeType="1"/>
          </p:cNvCxnSpPr>
          <p:nvPr/>
        </p:nvCxnSpPr>
        <p:spPr bwMode="auto">
          <a:xfrm flipH="1">
            <a:off x="5527409" y="5452636"/>
            <a:ext cx="100584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Line 20"/>
          <p:cNvCxnSpPr>
            <a:cxnSpLocks noChangeShapeType="1"/>
          </p:cNvCxnSpPr>
          <p:nvPr/>
        </p:nvCxnSpPr>
        <p:spPr bwMode="auto">
          <a:xfrm flipH="1">
            <a:off x="5893169" y="5452636"/>
            <a:ext cx="146304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stealth" w="lg" len="lg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Line 22"/>
          <p:cNvCxnSpPr>
            <a:cxnSpLocks noChangeShapeType="1"/>
          </p:cNvCxnSpPr>
          <p:nvPr/>
        </p:nvCxnSpPr>
        <p:spPr bwMode="auto">
          <a:xfrm>
            <a:off x="5344529" y="5452636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 type="stealth" w="lg" len="lg"/>
            <a:tailEnd type="non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Овал 17"/>
          <p:cNvSpPr/>
          <p:nvPr/>
        </p:nvSpPr>
        <p:spPr>
          <a:xfrm>
            <a:off x="3275856" y="3501008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275188" y="4094155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275188" y="4628224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110089" y="3525305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113034" y="4071567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10089" y="4632419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195468" y="3542142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195468" y="4077998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195468" y="4613854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6304494" y="3522927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6304494" y="4077998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304502" y="4624385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20172" y="3506877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7123550" y="4094155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104761" y="4620208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82329" y="1226007"/>
            <a:ext cx="216024" cy="230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113677" y="1263960"/>
            <a:ext cx="216024" cy="230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195468" y="1263960"/>
            <a:ext cx="216024" cy="230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292708" y="1236682"/>
            <a:ext cx="216024" cy="230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105365" y="1224609"/>
            <a:ext cx="216024" cy="230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H="1">
            <a:off x="3374523" y="1255130"/>
            <a:ext cx="31636" cy="38978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191948" y="1308773"/>
            <a:ext cx="31636" cy="38978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5292080" y="1305723"/>
            <a:ext cx="31636" cy="3897837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H="1">
            <a:off x="6412572" y="1268760"/>
            <a:ext cx="31636" cy="38978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204660" y="1268760"/>
            <a:ext cx="31636" cy="389783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Line 9"/>
          <p:cNvCxnSpPr>
            <a:cxnSpLocks noChangeShapeType="1"/>
          </p:cNvCxnSpPr>
          <p:nvPr/>
        </p:nvCxnSpPr>
        <p:spPr bwMode="auto">
          <a:xfrm>
            <a:off x="2880360" y="1340768"/>
            <a:ext cx="539496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Овал 64"/>
          <p:cNvSpPr/>
          <p:nvPr/>
        </p:nvSpPr>
        <p:spPr>
          <a:xfrm>
            <a:off x="8171443" y="1224609"/>
            <a:ext cx="216024" cy="23027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6" name="Group 12"/>
          <p:cNvGrpSpPr>
            <a:grpSpLocks/>
          </p:cNvGrpSpPr>
          <p:nvPr/>
        </p:nvGrpSpPr>
        <p:grpSpPr bwMode="auto">
          <a:xfrm>
            <a:off x="2880360" y="3638062"/>
            <a:ext cx="5394960" cy="1097280"/>
            <a:chOff x="4608" y="4032"/>
            <a:chExt cx="8496" cy="1728"/>
          </a:xfrm>
        </p:grpSpPr>
        <p:cxnSp>
          <p:nvCxnSpPr>
            <p:cNvPr id="67" name="Line 13"/>
            <p:cNvCxnSpPr>
              <a:cxnSpLocks noChangeShapeType="1"/>
            </p:cNvCxnSpPr>
            <p:nvPr/>
          </p:nvCxnSpPr>
          <p:spPr bwMode="auto">
            <a:xfrm>
              <a:off x="4608" y="4032"/>
              <a:ext cx="8496" cy="0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8" name="Line 14"/>
            <p:cNvCxnSpPr>
              <a:cxnSpLocks noChangeShapeType="1"/>
            </p:cNvCxnSpPr>
            <p:nvPr/>
          </p:nvCxnSpPr>
          <p:spPr bwMode="auto">
            <a:xfrm>
              <a:off x="4608" y="4896"/>
              <a:ext cx="8496" cy="0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Line 15"/>
            <p:cNvCxnSpPr>
              <a:cxnSpLocks noChangeShapeType="1"/>
            </p:cNvCxnSpPr>
            <p:nvPr/>
          </p:nvCxnSpPr>
          <p:spPr bwMode="auto">
            <a:xfrm>
              <a:off x="4608" y="5760"/>
              <a:ext cx="8496" cy="0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" name="Овал 70"/>
          <p:cNvSpPr/>
          <p:nvPr/>
        </p:nvSpPr>
        <p:spPr>
          <a:xfrm>
            <a:off x="8213369" y="3520806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8227602" y="4077998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8214477" y="4624403"/>
            <a:ext cx="216024" cy="23027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Line 10"/>
          <p:cNvCxnSpPr>
            <a:cxnSpLocks noChangeShapeType="1"/>
          </p:cNvCxnSpPr>
          <p:nvPr/>
        </p:nvCxnSpPr>
        <p:spPr bwMode="auto">
          <a:xfrm>
            <a:off x="8287738" y="1611680"/>
            <a:ext cx="0" cy="1188720"/>
          </a:xfrm>
          <a:prstGeom prst="line">
            <a:avLst/>
          </a:prstGeom>
          <a:noFill/>
          <a:ln w="76200" cmpd="tri">
            <a:solidFill>
              <a:srgbClr val="FF0000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323528" y="1085547"/>
            <a:ext cx="2160240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1-й уровень</a:t>
            </a:r>
          </a:p>
          <a:p>
            <a:r>
              <a:rPr lang="ru-RU" dirty="0" smtClean="0"/>
              <a:t>Координационный совет КБС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241666" y="3501008"/>
            <a:ext cx="2160240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2-й уровень</a:t>
            </a:r>
          </a:p>
          <a:p>
            <a:r>
              <a:rPr lang="ru-RU" dirty="0" smtClean="0"/>
              <a:t>Рабочие группы:</a:t>
            </a:r>
          </a:p>
          <a:p>
            <a:r>
              <a:rPr lang="ru-RU" dirty="0" smtClean="0"/>
              <a:t>Программисты,</a:t>
            </a:r>
          </a:p>
          <a:p>
            <a:r>
              <a:rPr lang="ru-RU" dirty="0" smtClean="0"/>
              <a:t>Каталогизаторы,</a:t>
            </a:r>
          </a:p>
          <a:p>
            <a:r>
              <a:rPr lang="ru-RU" dirty="0" smtClean="0"/>
              <a:t>Библиографы,</a:t>
            </a:r>
          </a:p>
          <a:p>
            <a:r>
              <a:rPr lang="ru-RU" dirty="0" smtClean="0"/>
              <a:t>………..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4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64" grpId="0" animBg="1"/>
      <p:bldP spid="12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5" grpId="0" animBg="1"/>
      <p:bldP spid="71" grpId="0" animBg="1"/>
      <p:bldP spid="72" grpId="0" animBg="1"/>
      <p:bldP spid="73" grpId="0" animBg="1"/>
      <p:bldP spid="3" grpId="0" animBg="1"/>
      <p:bldP spid="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X:\здание\0зда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68413"/>
            <a:ext cx="9144000" cy="5589587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174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fld id="{702D8D33-E2B8-42F9-8DA0-5C83D52356CE}" type="slidenum">
              <a:rPr lang="ru-RU" altLang="ru-RU">
                <a:solidFill>
                  <a:srgbClr val="045C75"/>
                </a:solidFill>
              </a:rPr>
              <a:pPr algn="l" eaLnBrk="1" hangingPunct="1"/>
              <a:t>8</a:t>
            </a:fld>
            <a:endParaRPr lang="ru-RU" altLang="ru-RU">
              <a:solidFill>
                <a:srgbClr val="045C75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9750" y="69215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 algn="ctr" eaLnBrk="0" hangingPunct="0"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3885</TotalTime>
  <Words>446</Words>
  <Application>Microsoft Office PowerPoint</Application>
  <PresentationFormat>Экран (4:3)</PresentationFormat>
  <Paragraphs>84</Paragraphs>
  <Slides>8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SGU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«Из чего же, из чего же, из чего же»…</dc:title>
  <dc:creator>KrutikhinIV</dc:creator>
  <cp:lastModifiedBy>Верзилов Виктор Иванович</cp:lastModifiedBy>
  <cp:revision>184</cp:revision>
  <dcterms:created xsi:type="dcterms:W3CDTF">2009-06-04T17:20:22Z</dcterms:created>
  <dcterms:modified xsi:type="dcterms:W3CDTF">2014-12-09T15:15:20Z</dcterms:modified>
</cp:coreProperties>
</file>